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7"/>
  </p:handoutMasterIdLst>
  <p:sldIdLst>
    <p:sldId id="260" r:id="rId2"/>
    <p:sldId id="264" r:id="rId3"/>
    <p:sldId id="262" r:id="rId4"/>
    <p:sldId id="261" r:id="rId5"/>
    <p:sldId id="263" r:id="rId6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5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Where are the HIV positives in Kenya? Unmasking testing yield in a spatial context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100" b="1" dirty="0" smtClean="0"/>
              <a:t>Anthony Waruru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Division </a:t>
            </a:r>
            <a:r>
              <a:rPr lang="en-US" dirty="0">
                <a:solidFill>
                  <a:schemeClr val="tx1"/>
                </a:solidFill>
              </a:rPr>
              <a:t>of Global HIV &amp;TB, U.S Centers for Disease Control and Prevention (CDC), Nairobi, </a:t>
            </a:r>
            <a:r>
              <a:rPr lang="en-US" dirty="0" smtClean="0">
                <a:solidFill>
                  <a:schemeClr val="tx1"/>
                </a:solidFill>
              </a:rPr>
              <a:t>Kenya</a:t>
            </a:r>
          </a:p>
          <a:p>
            <a:r>
              <a:rPr lang="en-US" b="1" dirty="0">
                <a:solidFill>
                  <a:schemeClr val="tx1"/>
                </a:solidFill>
              </a:rPr>
              <a:t>&amp;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Centre for International Health, University of Bergen, Norway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22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Where are the HIV positives in Kenya? Unmasking testing yield in a spatial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The UNAIDS 90-90-90 Fast-Track targets provide a framework for assessing coverage of HIV testing services (HTS</a:t>
            </a:r>
            <a:r>
              <a:rPr lang="en-US" sz="2600" dirty="0" smtClean="0"/>
              <a:t>), linkage </a:t>
            </a:r>
            <a:r>
              <a:rPr lang="en-US" sz="2600" dirty="0"/>
              <a:t>to care, and viral load suppression.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In Kenya </a:t>
            </a:r>
            <a:r>
              <a:rPr lang="en-US" sz="2600" dirty="0" smtClean="0"/>
              <a:t>the </a:t>
            </a:r>
            <a:r>
              <a:rPr lang="en-US" sz="2600" dirty="0"/>
              <a:t>bulk of </a:t>
            </a:r>
            <a:r>
              <a:rPr lang="en-US" sz="2600" dirty="0" smtClean="0"/>
              <a:t>HTS is </a:t>
            </a:r>
            <a:r>
              <a:rPr lang="en-US" sz="2600" dirty="0"/>
              <a:t>aligned to the 5 highest HIV-burden counties: Nairobi, </a:t>
            </a:r>
            <a:r>
              <a:rPr lang="en-US" sz="2600" dirty="0" err="1"/>
              <a:t>Homabay</a:t>
            </a:r>
            <a:r>
              <a:rPr lang="en-US" sz="2600" dirty="0"/>
              <a:t>, Kisumu, Siaya, and </a:t>
            </a:r>
            <a:r>
              <a:rPr lang="en-US" sz="2600" dirty="0" err="1" smtClean="0"/>
              <a:t>Migori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Is </a:t>
            </a:r>
            <a:r>
              <a:rPr lang="en-US" sz="2600" dirty="0"/>
              <a:t>it true then that high yielding sites (i.e. those identifying high numbers of new infections) are in these </a:t>
            </a:r>
            <a:r>
              <a:rPr lang="en-US" sz="2600" dirty="0" smtClean="0"/>
              <a:t>counties?</a:t>
            </a:r>
            <a:endParaRPr lang="en-US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Geospatial analyses, </a:t>
            </a:r>
            <a:r>
              <a:rPr lang="en-US" sz="2600" dirty="0"/>
              <a:t>can help </a:t>
            </a:r>
            <a:r>
              <a:rPr lang="en-US" sz="2600" dirty="0" smtClean="0"/>
              <a:t>in location-focused HTS planning to increase </a:t>
            </a:r>
            <a:r>
              <a:rPr lang="en-US" sz="2600" dirty="0"/>
              <a:t>diagnosis of PLHIV </a:t>
            </a:r>
            <a:r>
              <a:rPr lang="en-US" sz="2600" dirty="0" smtClean="0"/>
              <a:t>and reach </a:t>
            </a:r>
            <a:r>
              <a:rPr lang="en-US" sz="2600" dirty="0"/>
              <a:t>the “first 90”.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1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Methods and Results</a:t>
            </a:r>
            <a:endParaRPr lang="en-US" sz="28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81" y="1874032"/>
            <a:ext cx="5453448" cy="385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6548" y="1332887"/>
            <a:ext cx="5453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Raleway" panose="020B0503030101060003"/>
              </a:rPr>
              <a:t>Spatial </a:t>
            </a:r>
            <a:r>
              <a:rPr lang="en-US" b="1" dirty="0">
                <a:latin typeface="Raleway" panose="020B0503030101060003"/>
              </a:rPr>
              <a:t>distribution of HTS yield in Kenya and in 5 high HIV-burden counties, 2016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549" y="1348853"/>
            <a:ext cx="27997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Raleway" panose="020B0503030101060003" pitchFamily="34" charset="0"/>
                <a:cs typeface="Arial" pitchFamily="34" charset="0"/>
              </a:rPr>
              <a:t>Data: Routine site-level HTS data in </a:t>
            </a:r>
            <a:r>
              <a:rPr lang="en-US" sz="2400" dirty="0" smtClean="0">
                <a:latin typeface="Raleway" panose="020B0503030101060003" pitchFamily="34" charset="0"/>
                <a:cs typeface="Arial" pitchFamily="34" charset="0"/>
              </a:rPr>
              <a:t>Kenya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latin typeface="Raleway" panose="020B0503030101060003" pitchFamily="34" charset="0"/>
                <a:cs typeface="Arial" pitchFamily="34" charset="0"/>
              </a:rPr>
              <a:t>HTS yield was in absolute numbers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Raleway" panose="020B0503030101060003" pitchFamily="34" charset="0"/>
                <a:cs typeface="Arial" pitchFamily="34" charset="0"/>
              </a:rPr>
              <a:t>Moran's </a:t>
            </a:r>
            <a:r>
              <a:rPr lang="en-US" sz="2400" dirty="0">
                <a:latin typeface="Raleway" panose="020B0503030101060003" pitchFamily="34" charset="0"/>
                <a:cs typeface="Arial" pitchFamily="34" charset="0"/>
              </a:rPr>
              <a:t>Index (Moran’s I) </a:t>
            </a:r>
            <a:r>
              <a:rPr lang="en-US" sz="2400" dirty="0" smtClean="0">
                <a:latin typeface="Raleway" panose="020B0503030101060003" pitchFamily="34" charset="0"/>
                <a:cs typeface="Arial" pitchFamily="34" charset="0"/>
              </a:rPr>
              <a:t>used to </a:t>
            </a:r>
            <a:r>
              <a:rPr lang="en-US" sz="2400" dirty="0">
                <a:latin typeface="Raleway" panose="020B0503030101060003" pitchFamily="34" charset="0"/>
                <a:cs typeface="Arial" pitchFamily="34" charset="0"/>
              </a:rPr>
              <a:t>assess spatial autocorrelation of </a:t>
            </a:r>
            <a:r>
              <a:rPr lang="en-US" sz="2400" dirty="0" smtClean="0">
                <a:latin typeface="Raleway" panose="020B0503030101060003" pitchFamily="34" charset="0"/>
                <a:cs typeface="Arial" pitchFamily="34" charset="0"/>
              </a:rPr>
              <a:t>HTS yield </a:t>
            </a:r>
            <a:r>
              <a:rPr lang="en-US" sz="2400">
                <a:latin typeface="Raleway" panose="020B0503030101060003" pitchFamily="34" charset="0"/>
                <a:cs typeface="Arial" pitchFamily="34" charset="0"/>
              </a:rPr>
              <a:t>by </a:t>
            </a:r>
            <a:r>
              <a:rPr lang="en-US" sz="2400" smtClean="0">
                <a:latin typeface="Raleway" panose="020B0503030101060003" pitchFamily="34" charset="0"/>
                <a:cs typeface="Arial" pitchFamily="34" charset="0"/>
              </a:rPr>
              <a:t>site &amp; locality. </a:t>
            </a:r>
            <a:endParaRPr lang="en-US" sz="2400" dirty="0" smtClean="0">
              <a:latin typeface="Raleway" panose="020B0503030101060003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96281" y="5648198"/>
            <a:ext cx="58241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400" dirty="0"/>
              <a:t>Most sites showed no-clustering (3034, 76.4%); </a:t>
            </a:r>
            <a:r>
              <a:rPr lang="en-US" sz="1400" dirty="0" smtClean="0"/>
              <a:t>clustering was as follows: </a:t>
            </a:r>
            <a:r>
              <a:rPr lang="en-US" sz="1400" dirty="0"/>
              <a:t>HH (438, 11.0%), HL (66, 1.7%), LH (275, 6.9%), and LL (156, 3.9%). </a:t>
            </a:r>
            <a:endParaRPr lang="en-US" sz="1400" dirty="0" smtClean="0"/>
          </a:p>
          <a:p>
            <a:pPr marL="342900" indent="-342900">
              <a:buFont typeface="+mj-lt"/>
              <a:buAutoNum type="alphaLcPeriod"/>
            </a:pPr>
            <a:r>
              <a:rPr lang="en-US" sz="1400" dirty="0"/>
              <a:t>Of the HH sites, 301 (68.7%) were in high HIV-burden SNUs</a:t>
            </a:r>
          </a:p>
        </p:txBody>
      </p:sp>
    </p:spTree>
    <p:extLst>
      <p:ext uri="{BB962C8B-B14F-4D97-AF65-F5344CB8AC3E}">
        <p14:creationId xmlns:p14="http://schemas.microsoft.com/office/powerpoint/2010/main" val="19848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High HIV-burden SNUs contain most high yielding </a:t>
            </a:r>
            <a:r>
              <a:rPr lang="en-US" sz="2600" dirty="0" smtClean="0"/>
              <a:t>sites. </a:t>
            </a:r>
            <a:endParaRPr lang="en-US" sz="2600" strike="sngStrik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137(31.3%) of the </a:t>
            </a:r>
            <a:r>
              <a:rPr lang="en-US" sz="2600" dirty="0"/>
              <a:t>high yielding sites lie in low burden SNUs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Access to HTS is needed everywhere in Kenya, yet, targeting is difficult in low prevalence areas.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Geospatial analyses help to define hotspots and priority areas for enhanced HTS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Using this information, it is possible to spatially refine targeting and achieve the “first 90”.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This poster was supported by U.S. President's Emergency Plan for AIDS Relief (PEPFAR) through the U.S. Centers for Disease Control and Prevention under the terms of grant #GH001953. The findings and conclusions are those of the author(s) and do not necessarily represent the official views of the funding agencies</a:t>
            </a:r>
            <a:r>
              <a:rPr lang="en-US" sz="2600" dirty="0" smtClean="0"/>
              <a:t>.</a:t>
            </a:r>
            <a:endParaRPr lang="en-US" sz="2800" dirty="0"/>
          </a:p>
        </p:txBody>
      </p:sp>
      <p:pic>
        <p:nvPicPr>
          <p:cNvPr id="4" name="Picture 3" descr="Kenya PEPFAR Logo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00" y="4662961"/>
            <a:ext cx="1276928" cy="103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34" y="4631940"/>
            <a:ext cx="1325563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02" y="4662897"/>
            <a:ext cx="26289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320533" y="4440507"/>
            <a:ext cx="1643496" cy="1476654"/>
            <a:chOff x="1143000" y="46883483"/>
            <a:chExt cx="1828800" cy="167007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6" t="2774" r="22054" b="4523"/>
            <a:stretch>
              <a:fillRect/>
            </a:stretch>
          </p:blipFill>
          <p:spPr bwMode="auto">
            <a:xfrm>
              <a:off x="1417433" y="46883483"/>
              <a:ext cx="1279934" cy="1256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76"/>
            <p:cNvSpPr txBox="1">
              <a:spLocks noChangeArrowheads="1"/>
            </p:cNvSpPr>
            <p:nvPr/>
          </p:nvSpPr>
          <p:spPr bwMode="auto">
            <a:xfrm>
              <a:off x="1143000" y="48140780"/>
              <a:ext cx="1828800" cy="412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44643" tIns="72320" rIns="144643" bIns="7232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4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01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5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19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19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37814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19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37814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19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37814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19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37814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19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00">
                  <a:latin typeface="Gill Sans MT" panose="020B0502020104020203" pitchFamily="34" charset="0"/>
                  <a:cs typeface="Arial" panose="020B0604020202020204" pitchFamily="34" charset="0"/>
                </a:rPr>
                <a:t>Ministry of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98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6051</TotalTime>
  <Words>398</Words>
  <Application>Microsoft Office PowerPoint</Application>
  <PresentationFormat>On-screen Show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Gill Sans MT</vt:lpstr>
      <vt:lpstr>Raleway</vt:lpstr>
      <vt:lpstr>Roboto</vt:lpstr>
      <vt:lpstr>Wingdings</vt:lpstr>
      <vt:lpstr>AIDS 2016_Template</vt:lpstr>
      <vt:lpstr>Where are the HIV positives in Kenya? Unmasking testing yield in a spatial context</vt:lpstr>
      <vt:lpstr>Where are the HIV positives in Kenya? Unmasking testing yield in a spatial context</vt:lpstr>
      <vt:lpstr>Methods and Results</vt:lpstr>
      <vt:lpstr>Take home messages</vt:lpstr>
      <vt:lpstr>Acknowledgements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Saal</cp:lastModifiedBy>
  <cp:revision>54</cp:revision>
  <cp:lastPrinted>2018-06-28T13:20:57Z</cp:lastPrinted>
  <dcterms:created xsi:type="dcterms:W3CDTF">2017-01-13T09:09:35Z</dcterms:created>
  <dcterms:modified xsi:type="dcterms:W3CDTF">2018-07-23T14:35:12Z</dcterms:modified>
</cp:coreProperties>
</file>